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7" r:id="rId1"/>
    <p:sldMasterId id="2147484124" r:id="rId2"/>
  </p:sldMasterIdLst>
  <p:sldIdLst>
    <p:sldId id="259" r:id="rId3"/>
    <p:sldId id="275" r:id="rId4"/>
    <p:sldId id="278" r:id="rId5"/>
    <p:sldId id="280" r:id="rId6"/>
    <p:sldId id="281" r:id="rId7"/>
    <p:sldId id="285" r:id="rId8"/>
    <p:sldId id="286" r:id="rId9"/>
    <p:sldId id="287" r:id="rId10"/>
    <p:sldId id="284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62" autoAdjust="0"/>
    <p:restoredTop sz="92671" autoAdjust="0"/>
  </p:normalViewPr>
  <p:slideViewPr>
    <p:cSldViewPr snapToGrid="0">
      <p:cViewPr varScale="1">
        <p:scale>
          <a:sx n="69" d="100"/>
          <a:sy n="69" d="100"/>
        </p:scale>
        <p:origin x="58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280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10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902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11/30/2019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11/30/2019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11/30/2019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11/30/2019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11/30/2019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5627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11/30/2019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539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11/30/2019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640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11/30/2019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82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11/30/2019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5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11/30/2019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468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11/30/2019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87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11/30/2019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787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34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11/30/2019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5" r:id="rId1"/>
    <p:sldLayoutId id="2147484126" r:id="rId2"/>
    <p:sldLayoutId id="2147484127" r:id="rId3"/>
    <p:sldLayoutId id="2147484128" r:id="rId4"/>
    <p:sldLayoutId id="2147484129" r:id="rId5"/>
    <p:sldLayoutId id="2147484130" r:id="rId6"/>
    <p:sldLayoutId id="2147484131" r:id="rId7"/>
    <p:sldLayoutId id="2147484132" r:id="rId8"/>
    <p:sldLayoutId id="2147484133" r:id="rId9"/>
    <p:sldLayoutId id="2147484134" r:id="rId10"/>
    <p:sldLayoutId id="214748413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Υπότιτλος 1"/>
          <p:cNvSpPr>
            <a:spLocks noGrp="1"/>
          </p:cNvSpPr>
          <p:nvPr>
            <p:ph type="subTitle" idx="1"/>
          </p:nvPr>
        </p:nvSpPr>
        <p:spPr>
          <a:xfrm>
            <a:off x="1965060" y="4111200"/>
            <a:ext cx="7516013" cy="260640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GB" sz="4400" b="1" dirty="0" err="1"/>
              <a:t>Thanos</a:t>
            </a:r>
            <a:r>
              <a:rPr lang="en-GB" sz="4400" b="1" dirty="0"/>
              <a:t> </a:t>
            </a:r>
            <a:r>
              <a:rPr lang="en-US" sz="4400" b="1" dirty="0" err="1"/>
              <a:t>Kriemadis</a:t>
            </a:r>
            <a:r>
              <a:rPr lang="en-US" sz="4400" dirty="0"/>
              <a:t>, Ph.D., M.B.A., M.A.</a:t>
            </a:r>
            <a:endParaRPr lang="el-GR" sz="4400" dirty="0"/>
          </a:p>
          <a:p>
            <a:pPr algn="ctr"/>
            <a:r>
              <a:rPr lang="en-US" sz="4400" dirty="0" smtClean="0"/>
              <a:t>Professor</a:t>
            </a:r>
            <a:endParaRPr lang="el-GR" sz="4400" dirty="0"/>
          </a:p>
          <a:p>
            <a:pPr algn="ctr"/>
            <a:r>
              <a:rPr lang="en-US" sz="4400" dirty="0" smtClean="0"/>
              <a:t>President of the Innovation and Entrepreneurship Committee</a:t>
            </a:r>
            <a:endParaRPr lang="en-US" sz="4400" dirty="0" smtClean="0"/>
          </a:p>
          <a:p>
            <a:pPr algn="ctr"/>
            <a:r>
              <a:rPr lang="en-US" sz="4400" dirty="0"/>
              <a:t>Assessor of the EFQM Excellence </a:t>
            </a:r>
            <a:r>
              <a:rPr lang="en-US" sz="4400" dirty="0" smtClean="0"/>
              <a:t>Award (European Foundation for Quality Management) </a:t>
            </a:r>
            <a:endParaRPr lang="el-GR" sz="4400" dirty="0"/>
          </a:p>
          <a:p>
            <a:pPr algn="ctr"/>
            <a:r>
              <a:rPr lang="en-US" sz="4400" dirty="0"/>
              <a:t>Assessor of the </a:t>
            </a:r>
            <a:r>
              <a:rPr lang="en-US" sz="4400" dirty="0" smtClean="0"/>
              <a:t>Quality Management System ISO </a:t>
            </a:r>
            <a:r>
              <a:rPr lang="en-US" sz="4400" dirty="0" smtClean="0"/>
              <a:t>9001:2008</a:t>
            </a:r>
            <a:endParaRPr lang="el-GR" sz="4400" dirty="0"/>
          </a:p>
          <a:p>
            <a:pPr algn="ctr"/>
            <a:endParaRPr lang="en-US" sz="4400" dirty="0" smtClean="0"/>
          </a:p>
          <a:p>
            <a:pPr algn="ctr"/>
            <a:r>
              <a:rPr lang="en-US" sz="4400" dirty="0"/>
              <a:t> </a:t>
            </a:r>
            <a:r>
              <a:rPr lang="en-US" sz="4400" dirty="0" smtClean="0"/>
              <a:t>Department </a:t>
            </a:r>
            <a:r>
              <a:rPr lang="en-US" sz="4400" dirty="0"/>
              <a:t>of </a:t>
            </a:r>
            <a:r>
              <a:rPr lang="en-US" sz="4400" dirty="0" smtClean="0"/>
              <a:t>Management Science and Technology</a:t>
            </a:r>
            <a:r>
              <a:rPr lang="en-US" sz="4400" dirty="0" smtClean="0"/>
              <a:t> </a:t>
            </a:r>
            <a:endParaRPr lang="el-GR" sz="4400" dirty="0"/>
          </a:p>
          <a:p>
            <a:pPr algn="ctr"/>
            <a:r>
              <a:rPr lang="en-US" sz="4400" dirty="0"/>
              <a:t>University of </a:t>
            </a:r>
            <a:r>
              <a:rPr lang="en-US" sz="4400" dirty="0" smtClean="0"/>
              <a:t>Peloponnese</a:t>
            </a:r>
            <a:endParaRPr lang="el-GR" sz="4400" dirty="0"/>
          </a:p>
          <a:p>
            <a:pPr algn="ctr"/>
            <a:r>
              <a:rPr lang="en-US" sz="4400" dirty="0"/>
              <a:t>TEL: 0030-6977-234055</a:t>
            </a:r>
            <a:endParaRPr lang="el-GR" sz="4400" dirty="0"/>
          </a:p>
          <a:p>
            <a:pPr algn="ctr"/>
            <a:r>
              <a:rPr lang="en-US" sz="4400" dirty="0"/>
              <a:t>EMAIL: thanosk@uop.gr</a:t>
            </a:r>
            <a:endParaRPr lang="el-GR" sz="4400" dirty="0"/>
          </a:p>
          <a:p>
            <a:r>
              <a:rPr lang="en-US" sz="4400" dirty="0"/>
              <a:t> </a:t>
            </a:r>
            <a:endParaRPr lang="el-GR" sz="4400" dirty="0"/>
          </a:p>
          <a:p>
            <a:endParaRPr lang="el-GR" dirty="0"/>
          </a:p>
        </p:txBody>
      </p:sp>
      <p:sp>
        <p:nvSpPr>
          <p:cNvPr id="3" name="Τίτλος 2"/>
          <p:cNvSpPr>
            <a:spLocks noGrp="1"/>
          </p:cNvSpPr>
          <p:nvPr>
            <p:ph type="ctrTitle"/>
          </p:nvPr>
        </p:nvSpPr>
        <p:spPr>
          <a:xfrm>
            <a:off x="1090109" y="2370126"/>
            <a:ext cx="9567135" cy="1426463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Benchmarking: A powerful tool of Business Intelligence for continuous organizational improvement </a:t>
            </a:r>
            <a:r>
              <a:rPr lang="el-GR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7824" y="468173"/>
            <a:ext cx="10241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6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en-US" sz="3600" b="1" i="1" baseline="30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i="1" baseline="30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36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HSSS NATIONAL &amp; INTERNATIONAL CONFERENCE </a:t>
            </a:r>
            <a:endParaRPr lang="el-GR" sz="3600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0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366" y="1791629"/>
            <a:ext cx="115006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DEFINITIONS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BENEFITS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HOW TO IDENTIFY BECHMARKS</a:t>
            </a:r>
            <a:endParaRPr lang="en-US" sz="32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BENCHMARKING PROCESS</a:t>
            </a:r>
            <a:endParaRPr lang="en-US" sz="32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CASE STUDY – BANKING SECTOR – EFQM EXCELLENCE AWARD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64059" y="520390"/>
            <a:ext cx="70029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el-GR" sz="3200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056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2545" y="564995"/>
            <a:ext cx="8575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Definitions</a:t>
            </a:r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l-GR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1902" y="1583473"/>
            <a:ext cx="1098766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Benchmarking is the continuous process of comparing an </a:t>
            </a:r>
            <a:r>
              <a:rPr lang="en-US" sz="2400" dirty="0" err="1" smtClean="0"/>
              <a:t>organizations’s</a:t>
            </a:r>
            <a:r>
              <a:rPr lang="en-US" sz="2400" dirty="0" smtClean="0"/>
              <a:t> strategy, products/services, and processes with those of best-in-class organizations in order to learn how they achieved excellence (high performance levels) and then using this information to develop targets</a:t>
            </a:r>
            <a:r>
              <a:rPr lang="en-US" sz="2400" dirty="0"/>
              <a:t>,</a:t>
            </a:r>
            <a:r>
              <a:rPr lang="en-US" sz="2400" dirty="0" smtClean="0"/>
              <a:t> strategies, and implementation to improve (Swift, Ross and </a:t>
            </a:r>
            <a:r>
              <a:rPr lang="en-US" sz="2400" dirty="0" err="1" smtClean="0"/>
              <a:t>Omachonu</a:t>
            </a:r>
            <a:r>
              <a:rPr lang="en-US" sz="2400" dirty="0" smtClean="0"/>
              <a:t>, 1998).</a:t>
            </a:r>
          </a:p>
          <a:p>
            <a:endParaRPr lang="en-US" sz="2400" dirty="0"/>
          </a:p>
          <a:p>
            <a:r>
              <a:rPr lang="en-US" sz="2400" dirty="0" smtClean="0"/>
              <a:t>Benchmarking involves setting up partnerships that allow both parties to learn from one another and improve (</a:t>
            </a:r>
            <a:r>
              <a:rPr lang="en-US" sz="2400" dirty="0" err="1" smtClean="0"/>
              <a:t>Pyzdek</a:t>
            </a:r>
            <a:r>
              <a:rPr lang="en-US" sz="2400" dirty="0" smtClean="0"/>
              <a:t>, 2003).</a:t>
            </a:r>
          </a:p>
          <a:p>
            <a:endParaRPr lang="en-US" sz="2400" dirty="0"/>
          </a:p>
          <a:p>
            <a:r>
              <a:rPr lang="en-US" sz="2400" dirty="0" smtClean="0"/>
              <a:t>Benchmarking involves the comparison of your company’s performance against that of other companies in your industry, or against best-in-class, or against standards and certification criteria in order to identify opportunities for improvement and develop your targets, strategies and implementation (</a:t>
            </a:r>
            <a:r>
              <a:rPr lang="en-US" sz="2400" dirty="0" err="1" smtClean="0"/>
              <a:t>Mariotti</a:t>
            </a:r>
            <a:r>
              <a:rPr lang="en-US" sz="2400" dirty="0" smtClean="0"/>
              <a:t> and </a:t>
            </a:r>
            <a:r>
              <a:rPr lang="en-US" sz="2400" dirty="0" err="1" smtClean="0"/>
              <a:t>Glackin</a:t>
            </a:r>
            <a:r>
              <a:rPr lang="en-US" sz="2400" dirty="0" smtClean="0"/>
              <a:t>, 2014).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188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2545" y="564995"/>
            <a:ext cx="8575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</a:t>
            </a:r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l-GR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1902" y="1583473"/>
            <a:ext cx="1098766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Creates a culture that values continuous improvement to achieve excellence.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Enhancing creativity by devaluing the not-invented-here syndrome.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Shifting the corporate mind-set from relative complacency to a strong sense of urgency for ongoing improvement.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Prioritizing the areas that need improvement.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Increasing sensitivity to changes in the external environment (</a:t>
            </a:r>
            <a:r>
              <a:rPr lang="en-US" sz="2400" dirty="0" err="1" smtClean="0"/>
              <a:t>Pysdek</a:t>
            </a:r>
            <a:r>
              <a:rPr lang="en-US" sz="2400" dirty="0" smtClean="0"/>
              <a:t>, 2003).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Defines specific gaps in performance and select the processes to improve.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Sets realistic, rigorous new performance targets and action plans for improvement.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Provides a basis for human resource training.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company saves money and profits are higher ((Swift, Ross, and </a:t>
            </a:r>
            <a:r>
              <a:rPr lang="en-US" sz="2400" dirty="0" err="1" smtClean="0"/>
              <a:t>Omachonu</a:t>
            </a:r>
            <a:r>
              <a:rPr lang="en-US" sz="2400" dirty="0" smtClean="0"/>
              <a:t>, 1998). 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7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2545" y="564995"/>
            <a:ext cx="8575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identify Benchmarks</a:t>
            </a:r>
            <a:endParaRPr lang="el-GR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1902" y="1583473"/>
            <a:ext cx="1098766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Databases</a:t>
            </a:r>
            <a:r>
              <a:rPr lang="en-US" sz="2400" dirty="0" smtClean="0"/>
              <a:t>: EFQM, National Institute of Standards and Technology’s MBNQA, Houston based AP&amp;QC, Federal Quality Institute, MECON-PEER for Hospitals, Competitiveness Forum, NACUBO for Universities, United States Navy’s best manufacturing practices, big companies (AT&amp;T), Occupational safety and Health Administration. 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Cooperative Sharing Agreements</a:t>
            </a:r>
            <a:r>
              <a:rPr lang="en-US" sz="2400" dirty="0" smtClean="0"/>
              <a:t>: b/t companies (competitors/industry) is another source of best-in-class identification, e.g</a:t>
            </a:r>
            <a:r>
              <a:rPr lang="en-US" sz="2400" dirty="0" smtClean="0"/>
              <a:t>. Xerox, Motorola and Boeing joined forces to standardize benchmarking procedures in training.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Out-of-Industry </a:t>
            </a:r>
            <a:r>
              <a:rPr lang="en-US" sz="2400" dirty="0" smtClean="0"/>
              <a:t>companies (e.g. Pharmaceuticals, knowledgeable in Quality Assurance, batch traceability, and production record keeping).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(Swift, Ross, and </a:t>
            </a:r>
            <a:r>
              <a:rPr lang="en-US" sz="2400" dirty="0" err="1" smtClean="0"/>
              <a:t>Omachonu</a:t>
            </a:r>
            <a:r>
              <a:rPr lang="en-US" sz="2400" dirty="0" smtClean="0"/>
              <a:t>, 1998).</a:t>
            </a:r>
            <a:r>
              <a:rPr lang="en-US" sz="2400" dirty="0" smtClean="0"/>
              <a:t>         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741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2545" y="564995"/>
            <a:ext cx="8575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Benchmarking Process</a:t>
            </a:r>
            <a:r>
              <a:rPr lang="en-GB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l-GR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1902" y="1583473"/>
            <a:ext cx="1098766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Planning</a:t>
            </a:r>
          </a:p>
          <a:p>
            <a:r>
              <a:rPr lang="en-US" sz="2400" dirty="0" smtClean="0"/>
              <a:t>1.1. Identify what is to be benchmarked (the process chosen should be one that will have a major impact on the success of the business).</a:t>
            </a:r>
          </a:p>
          <a:p>
            <a:r>
              <a:rPr lang="en-US" sz="2400" dirty="0" smtClean="0"/>
              <a:t>1.2. Identify comparative companies (the best-in-class not the average firm).</a:t>
            </a:r>
          </a:p>
          <a:p>
            <a:r>
              <a:rPr lang="en-US" sz="2400" dirty="0" smtClean="0"/>
              <a:t>1.3 Determine data collection method and collect data.</a:t>
            </a:r>
          </a:p>
          <a:p>
            <a:endParaRPr lang="en-US" sz="2400" dirty="0"/>
          </a:p>
          <a:p>
            <a:r>
              <a:rPr lang="en-US" sz="2400" dirty="0" smtClean="0"/>
              <a:t>2. Analysis</a:t>
            </a:r>
          </a:p>
          <a:p>
            <a:r>
              <a:rPr lang="en-US" sz="2400" dirty="0" smtClean="0"/>
              <a:t>2.1. Determine current performance gap.</a:t>
            </a:r>
          </a:p>
          <a:p>
            <a:r>
              <a:rPr lang="en-US" sz="2400" dirty="0" smtClean="0"/>
              <a:t>2.2. Project future performance levels.</a:t>
            </a:r>
          </a:p>
          <a:p>
            <a:endParaRPr lang="en-US" sz="2400" dirty="0"/>
          </a:p>
          <a:p>
            <a:r>
              <a:rPr lang="en-US" sz="2400" dirty="0" smtClean="0"/>
              <a:t>3. Integration</a:t>
            </a:r>
          </a:p>
          <a:p>
            <a:r>
              <a:rPr lang="en-US" sz="2400" dirty="0" smtClean="0"/>
              <a:t>3.1. Communicate benchmarking findings  and gain acceptance.</a:t>
            </a:r>
          </a:p>
          <a:p>
            <a:r>
              <a:rPr lang="en-US" sz="2400" dirty="0" smtClean="0"/>
              <a:t>3.2. Determine targets and strategies.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4546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54727" y="651164"/>
            <a:ext cx="926869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Benchmarking Process </a:t>
            </a:r>
            <a:endParaRPr lang="el-GR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7309" y="1634836"/>
            <a:ext cx="1094509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4. Action</a:t>
            </a:r>
          </a:p>
          <a:p>
            <a:r>
              <a:rPr lang="en-US" sz="2400" dirty="0" smtClean="0"/>
              <a:t>4.1. Develop Action Plans.</a:t>
            </a:r>
          </a:p>
          <a:p>
            <a:r>
              <a:rPr lang="en-US" sz="2400" dirty="0" smtClean="0"/>
              <a:t>4.2. Implementation and monitor progress.</a:t>
            </a:r>
          </a:p>
          <a:p>
            <a:endParaRPr lang="en-US" sz="2400" dirty="0"/>
          </a:p>
          <a:p>
            <a:r>
              <a:rPr lang="en-US" sz="2400" dirty="0" smtClean="0"/>
              <a:t>5. Maturity</a:t>
            </a:r>
          </a:p>
          <a:p>
            <a:r>
              <a:rPr lang="en-US" sz="2400" dirty="0" smtClean="0"/>
              <a:t>5.1. Practices fully integrated into process.</a:t>
            </a:r>
          </a:p>
          <a:p>
            <a:r>
              <a:rPr lang="en-US" sz="2400" dirty="0" smtClean="0"/>
              <a:t>5.2. Continuous improvement of the Benchmarking process</a:t>
            </a:r>
          </a:p>
          <a:p>
            <a:r>
              <a:rPr lang="en-US" sz="2400" dirty="0" smtClean="0"/>
              <a:t>(Camp, 1989).</a:t>
            </a:r>
          </a:p>
        </p:txBody>
      </p:sp>
    </p:spTree>
    <p:extLst>
      <p:ext uri="{BB962C8B-B14F-4D97-AF65-F5344CB8AC3E}">
        <p14:creationId xmlns:p14="http://schemas.microsoft.com/office/powerpoint/2010/main" val="333245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5782" y="360218"/>
            <a:ext cx="8188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Case Study - Banking Sector – EFQM Excellence Award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1891" y="1274618"/>
            <a:ext cx="1115290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INDICATOR – YEAR (Company, Comparative data, Target, Strategy, Action Plan – Timetable - Budget)</a:t>
            </a:r>
          </a:p>
          <a:p>
            <a:endParaRPr lang="en-US" dirty="0"/>
          </a:p>
          <a:p>
            <a:r>
              <a:rPr lang="en-US" dirty="0" smtClean="0"/>
              <a:t>Customer Satisfaction</a:t>
            </a:r>
          </a:p>
          <a:p>
            <a:endParaRPr lang="en-US" dirty="0"/>
          </a:p>
          <a:p>
            <a:r>
              <a:rPr lang="en-US" dirty="0" smtClean="0"/>
              <a:t>Range of products</a:t>
            </a:r>
          </a:p>
          <a:p>
            <a:endParaRPr lang="en-US" dirty="0"/>
          </a:p>
          <a:p>
            <a:r>
              <a:rPr lang="en-US" dirty="0" smtClean="0"/>
              <a:t>Quality of Service</a:t>
            </a:r>
          </a:p>
          <a:p>
            <a:endParaRPr lang="en-US" dirty="0"/>
          </a:p>
          <a:p>
            <a:r>
              <a:rPr lang="en-US" dirty="0" smtClean="0"/>
              <a:t>After sales service</a:t>
            </a:r>
          </a:p>
          <a:p>
            <a:endParaRPr lang="en-US" dirty="0"/>
          </a:p>
          <a:p>
            <a:r>
              <a:rPr lang="en-US" dirty="0" smtClean="0"/>
              <a:t>Profitability </a:t>
            </a:r>
          </a:p>
          <a:p>
            <a:endParaRPr lang="en-US" dirty="0"/>
          </a:p>
          <a:p>
            <a:r>
              <a:rPr lang="en-US" dirty="0" smtClean="0"/>
              <a:t>Empowerment</a:t>
            </a:r>
          </a:p>
          <a:p>
            <a:endParaRPr lang="en-US" dirty="0"/>
          </a:p>
          <a:p>
            <a:r>
              <a:rPr lang="en-US" dirty="0" smtClean="0"/>
              <a:t>Motivation at work </a:t>
            </a:r>
          </a:p>
          <a:p>
            <a:endParaRPr lang="en-US" dirty="0"/>
          </a:p>
          <a:p>
            <a:r>
              <a:rPr lang="en-US" dirty="0" smtClean="0"/>
              <a:t>Rewards </a:t>
            </a:r>
          </a:p>
          <a:p>
            <a:endParaRPr lang="en-US" dirty="0"/>
          </a:p>
          <a:p>
            <a:r>
              <a:rPr lang="en-US" dirty="0" smtClean="0"/>
              <a:t>Professional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20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8509" y="1136073"/>
            <a:ext cx="8534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 smtClean="0">
              <a:solidFill>
                <a:srgbClr val="FF0000"/>
              </a:solidFill>
            </a:endParaRPr>
          </a:p>
          <a:p>
            <a:endParaRPr lang="en-US" sz="4000" dirty="0">
              <a:solidFill>
                <a:srgbClr val="FF0000"/>
              </a:solidFill>
            </a:endParaRPr>
          </a:p>
          <a:p>
            <a:r>
              <a:rPr lang="en-US" sz="4000" b="1" dirty="0" smtClean="0">
                <a:solidFill>
                  <a:srgbClr val="FF0000"/>
                </a:solidFill>
              </a:rPr>
              <a:t>Thank </a:t>
            </a:r>
            <a:r>
              <a:rPr lang="en-US" sz="4000" b="1" dirty="0" smtClean="0">
                <a:solidFill>
                  <a:srgbClr val="FF0000"/>
                </a:solidFill>
              </a:rPr>
              <a:t>you for your attention !!!!</a:t>
            </a:r>
          </a:p>
          <a:p>
            <a:endParaRPr lang="en-US" sz="4000" dirty="0">
              <a:solidFill>
                <a:srgbClr val="FF0000"/>
              </a:solidFill>
            </a:endParaRPr>
          </a:p>
          <a:p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63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Πνοή">
  <a:themeElements>
    <a:clrScheme name="Πνοή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Πνοή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Πνοή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TM02900743[[fn=Οργανικό]]</Template>
  <TotalTime>938</TotalTime>
  <Words>616</Words>
  <Application>Microsoft Office PowerPoint</Application>
  <PresentationFormat>Ευρεία οθόνη</PresentationFormat>
  <Paragraphs>87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Georgia</vt:lpstr>
      <vt:lpstr>Trebuchet MS</vt:lpstr>
      <vt:lpstr>Wingdings 2</vt:lpstr>
      <vt:lpstr>HDOfficeLightV0</vt:lpstr>
      <vt:lpstr>Πνοή</vt:lpstr>
      <vt:lpstr>Benchmarking: A powerful tool of Business Intelligence for continuous organizational improvement 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Era in Management Development: The influence of Spirituality on Organizational Performance</dc:title>
  <dc:creator>User</dc:creator>
  <cp:lastModifiedBy>THANOS KRIEMADIS</cp:lastModifiedBy>
  <cp:revision>115</cp:revision>
  <cp:lastPrinted>2017-11-11T14:30:25Z</cp:lastPrinted>
  <dcterms:created xsi:type="dcterms:W3CDTF">2017-10-05T12:28:50Z</dcterms:created>
  <dcterms:modified xsi:type="dcterms:W3CDTF">2019-11-30T07:29:35Z</dcterms:modified>
</cp:coreProperties>
</file>